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02" r:id="rId2"/>
    <p:sldId id="306" r:id="rId3"/>
    <p:sldId id="307" r:id="rId4"/>
    <p:sldId id="308" r:id="rId5"/>
    <p:sldId id="313" r:id="rId6"/>
    <p:sldId id="314" r:id="rId7"/>
    <p:sldId id="319" r:id="rId8"/>
    <p:sldId id="318" r:id="rId9"/>
    <p:sldId id="320" r:id="rId10"/>
    <p:sldId id="321" r:id="rId11"/>
    <p:sldId id="322" r:id="rId12"/>
    <p:sldId id="324" r:id="rId13"/>
    <p:sldId id="326" r:id="rId14"/>
    <p:sldId id="309" r:id="rId15"/>
    <p:sldId id="310" r:id="rId16"/>
    <p:sldId id="311" r:id="rId17"/>
    <p:sldId id="304" r:id="rId18"/>
    <p:sldId id="305" r:id="rId19"/>
    <p:sldId id="316" r:id="rId20"/>
    <p:sldId id="327" r:id="rId21"/>
    <p:sldId id="328" r:id="rId22"/>
    <p:sldId id="329" r:id="rId23"/>
    <p:sldId id="315" r:id="rId24"/>
    <p:sldId id="330" r:id="rId25"/>
    <p:sldId id="331" r:id="rId26"/>
    <p:sldId id="259" r:id="rId27"/>
    <p:sldId id="289" r:id="rId28"/>
    <p:sldId id="287" r:id="rId29"/>
    <p:sldId id="288" r:id="rId30"/>
    <p:sldId id="317" r:id="rId31"/>
    <p:sldId id="303" r:id="rId3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>
    <p:extLst>
      <p:ext uri="{19B8F6BF-5375-455C-9EA6-DF929625EA0E}">
        <p15:presenceInfo xmlns:p15="http://schemas.microsoft.com/office/powerpoint/2012/main" userId="225994730b613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F5"/>
    <a:srgbClr val="282C47"/>
    <a:srgbClr val="292C48"/>
    <a:srgbClr val="2C2D39"/>
    <a:srgbClr val="242630"/>
    <a:srgbClr val="2A1F43"/>
    <a:srgbClr val="0C1B43"/>
    <a:srgbClr val="000000"/>
    <a:srgbClr val="1D222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85" d="100"/>
          <a:sy n="85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4-2D4F-9FA1-365E0D304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4-2D4F-9FA1-365E0D304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4-2D4F-9FA1-365E0D304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2. Objectives</a:t>
          </a:r>
          <a:endParaRPr lang="zh-CN" dirty="0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baseline="0" dirty="0"/>
            <a:t> ENTITY RELATIONSHIP DIAGRAM (ERD)</a:t>
          </a:r>
          <a:endParaRPr lang="zh-CN" dirty="0"/>
        </a:p>
      </dgm:t>
    </dgm:pt>
    <dgm:pt modelId="{ABA35667-0785-4A9E-B21B-A09296C12443}" type="par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D72161C7-A42D-42BF-A119-0C42B23B0901}" type="sibTrans" cxnId="{D9CA40F6-12BF-44AF-ACED-42845378B8F9}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 BASIC QUESTION 1</a:t>
          </a:r>
          <a:endParaRPr lang="zh-CN" dirty="0"/>
        </a:p>
      </dgm:t>
    </dgm:pt>
    <dgm:pt modelId="{88CBB247-5EBA-4520-9131-7E19A9B192BC}" type="par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5CF6034F-90C2-4989-98B6-531019A24352}" type="sibTrans" cxnId="{9640247D-40AD-4A56-A4FA-A813EE73DF1F}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 BASIC QUESTION 2</a:t>
          </a:r>
          <a:endParaRPr lang="zh-CN" dirty="0"/>
        </a:p>
      </dgm:t>
    </dgm:pt>
    <dgm:pt modelId="{44D4958D-E583-4920-9DB3-5E7BC5267BEA}" type="par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18725B2C-D1AE-44CA-ADF4-F35FF132CEA0}" type="sibTrans" cxnId="{DBBE381B-F4BE-4B0D-B8F3-FA2ADE375EA1}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 FURTHER QUESTION</a:t>
          </a:r>
          <a:endParaRPr lang="zh-CN" dirty="0"/>
        </a:p>
      </dgm:t>
    </dgm:pt>
    <dgm:pt modelId="{566D92C8-8B39-4C5E-B386-ABEF91989F9E}" type="par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CA6FC1B7-82E1-478A-8261-86145DE8A6B4}" type="sibTrans" cxnId="{34CF5216-C723-4C07-9ABE-0285B3F64ACF}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 QUERY OPTIMIZATION</a:t>
          </a:r>
          <a:endParaRPr lang="zh-CN" dirty="0"/>
        </a:p>
      </dgm:t>
    </dgm:pt>
    <dgm:pt modelId="{805225B4-1FC5-4654-9B5B-52E9123ED95E}" type="par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E683B125-1F96-4C0F-9C4B-A2D0CEBD27B6}" type="sibTrans" cxnId="{DA341D82-F9CD-493E-9EE1-A6796E245277}">
      <dgm:prSet/>
      <dgm:spPr/>
      <dgm:t>
        <a:bodyPr/>
        <a:lstStyle/>
        <a:p>
          <a:endParaRPr lang="zh-CN" altLang="en-US"/>
        </a:p>
      </dgm:t>
    </dgm:pt>
    <dgm:pt modelId="{0E1BE067-0C54-4324-9B9C-350218ACFAEC}">
      <dgm:prSet/>
      <dgm:spPr/>
      <dgm:t>
        <a:bodyPr/>
        <a:lstStyle/>
        <a:p>
          <a:r>
            <a:rPr lang="en-US" baseline="0" dirty="0"/>
            <a:t> GRAPHICAL USER INTERFACE</a:t>
          </a:r>
          <a:endParaRPr lang="zh-CN" dirty="0"/>
        </a:p>
      </dgm:t>
    </dgm:pt>
    <dgm:pt modelId="{996C5B28-A840-437C-94AF-9647CAA18AD5}" type="par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3D3ED337-9D55-47EC-9712-673F89FC7FCD}" type="sibTrans" cxnId="{B878547F-F355-43A9-A0A3-43293D7C8A41}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4F21DE-5984-4321-8607-0409386E6703}" type="pres">
      <dgm:prSet presAssocID="{5CF6034F-90C2-4989-98B6-531019A24352}" presName="spacer" presStyleCnt="0"/>
      <dgm:spPr/>
    </dgm:pt>
    <dgm:pt modelId="{51E91549-3817-4227-995F-3E935AAAF392}" type="pres">
      <dgm:prSet presAssocID="{4B1DFFDD-1AC0-4FEF-B5EF-662895707BF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6A14C509-36AE-4C3C-9B41-FCFA7DB42CB2}" type="pres">
      <dgm:prSet presAssocID="{6F58766B-8283-4ACF-BA64-A266B84DF6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72BF78-DACE-4637-BC61-F00F9A0BC6E9}" type="pres">
      <dgm:prSet presAssocID="{E683B125-1F96-4C0F-9C4B-A2D0CEBD27B6}" presName="spacer" presStyleCnt="0"/>
      <dgm:spPr/>
    </dgm:pt>
    <dgm:pt modelId="{F36A5AF4-9723-46E6-913D-DF54087AF01A}" type="pres">
      <dgm:prSet presAssocID="{0E1BE067-0C54-4324-9B9C-350218ACFAE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27FC70D-CF7D-4AF7-82F1-E08E53E717DC}" type="presOf" srcId="{1080D3DA-6548-470B-97AA-D22C2C00E8D7}" destId="{777DD743-4A89-4D0B-8A97-C557529EA32C}" srcOrd="0" destOrd="0" presId="urn:microsoft.com/office/officeart/2005/8/layout/vList2"/>
    <dgm:cxn modelId="{5986C711-C2A4-4EBA-A527-D9332095C447}" type="presOf" srcId="{6F58766B-8283-4ACF-BA64-A266B84DF652}" destId="{6A14C509-36AE-4C3C-9B41-FCFA7DB42CB2}" srcOrd="0" destOrd="0" presId="urn:microsoft.com/office/officeart/2005/8/layout/vList2"/>
    <dgm:cxn modelId="{34CF5216-C723-4C07-9ABE-0285B3F64ACF}" srcId="{BD6F4372-4215-4A51-B0A8-1ED69CFBA585}" destId="{6F58766B-8283-4ACF-BA64-A266B84DF652}" srcOrd="3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2" destOrd="0" parTransId="{44D4958D-E583-4920-9DB3-5E7BC5267BEA}" sibTransId="{18725B2C-D1AE-44CA-ADF4-F35FF132CEA0}"/>
    <dgm:cxn modelId="{EFC7BF3E-CB4A-49EE-95FC-B2DE0F1932BE}" type="presOf" srcId="{4B1DFFDD-1AC0-4FEF-B5EF-662895707BF1}" destId="{51E91549-3817-4227-995F-3E935AAAF392}" srcOrd="0" destOrd="0" presId="urn:microsoft.com/office/officeart/2005/8/layout/vList2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0F831A72-BA18-4FF9-B78D-78B80FF4527C}" type="presOf" srcId="{97AC528F-74B8-4307-9898-7CBA6AD2C37C}" destId="{B4D44F09-11FC-4A53-93B3-FC7F75F434A6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B878547F-F355-43A9-A0A3-43293D7C8A41}" srcId="{BD6F4372-4215-4A51-B0A8-1ED69CFBA585}" destId="{0E1BE067-0C54-4324-9B9C-350218ACFAEC}" srcOrd="5" destOrd="0" parTransId="{996C5B28-A840-437C-94AF-9647CAA18AD5}" sibTransId="{3D3ED337-9D55-47EC-9712-673F89FC7FCD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4491B3A8-5AC1-4B38-A398-A6D078C6D5A2}" type="presOf" srcId="{8E790354-EECD-47DD-B96A-C2DF6CF87ACC}" destId="{2FCF5C6D-FA37-403F-A78E-043D6402BFA4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476269FB-E38E-4908-976F-67F98CDD1AFD}" type="presOf" srcId="{0E1BE067-0C54-4324-9B9C-350218ACFAEC}" destId="{F36A5AF4-9723-46E6-913D-DF54087AF01A}" srcOrd="0" destOrd="0" presId="urn:microsoft.com/office/officeart/2005/8/layout/vList2"/>
    <dgm:cxn modelId="{D32993E6-54B3-4B8B-B9FF-28972EC6CD6D}" type="presParOf" srcId="{9E8DD5B5-C8E7-4E5C-9589-AEBCF7593913}" destId="{2FCF5C6D-FA37-403F-A78E-043D6402BFA4}" srcOrd="0" destOrd="0" presId="urn:microsoft.com/office/officeart/2005/8/layout/vList2"/>
    <dgm:cxn modelId="{319EEB11-A77F-4281-BAFD-52738ED05EFF}" type="presParOf" srcId="{9E8DD5B5-C8E7-4E5C-9589-AEBCF7593913}" destId="{89761EE8-8C43-4419-8FBA-3EB102C51A52}" srcOrd="1" destOrd="0" presId="urn:microsoft.com/office/officeart/2005/8/layout/vList2"/>
    <dgm:cxn modelId="{38F60388-0935-4175-BC12-8A5FE4E8A638}" type="presParOf" srcId="{9E8DD5B5-C8E7-4E5C-9589-AEBCF7593913}" destId="{777DD743-4A89-4D0B-8A97-C557529EA32C}" srcOrd="2" destOrd="0" presId="urn:microsoft.com/office/officeart/2005/8/layout/vList2"/>
    <dgm:cxn modelId="{388F7B70-4B10-49C0-BFBD-79DE4F005C3E}" type="presParOf" srcId="{9E8DD5B5-C8E7-4E5C-9589-AEBCF7593913}" destId="{844F21DE-5984-4321-8607-0409386E6703}" srcOrd="3" destOrd="0" presId="urn:microsoft.com/office/officeart/2005/8/layout/vList2"/>
    <dgm:cxn modelId="{4FC3D5C2-1F05-4D1F-B010-976E0E6C4E50}" type="presParOf" srcId="{9E8DD5B5-C8E7-4E5C-9589-AEBCF7593913}" destId="{51E91549-3817-4227-995F-3E935AAAF392}" srcOrd="4" destOrd="0" presId="urn:microsoft.com/office/officeart/2005/8/layout/vList2"/>
    <dgm:cxn modelId="{5BE3DA64-FC4B-44C8-B87F-31592AA2D472}" type="presParOf" srcId="{9E8DD5B5-C8E7-4E5C-9589-AEBCF7593913}" destId="{6CD6D3F2-5C9D-47C3-93C6-F391367F828F}" srcOrd="5" destOrd="0" presId="urn:microsoft.com/office/officeart/2005/8/layout/vList2"/>
    <dgm:cxn modelId="{23C50F47-B2FC-4572-8513-8FE26DDEB611}" type="presParOf" srcId="{9E8DD5B5-C8E7-4E5C-9589-AEBCF7593913}" destId="{6A14C509-36AE-4C3C-9B41-FCFA7DB42CB2}" srcOrd="6" destOrd="0" presId="urn:microsoft.com/office/officeart/2005/8/layout/vList2"/>
    <dgm:cxn modelId="{AE6E6245-0493-44A1-8181-A59390BB5DF8}" type="presParOf" srcId="{9E8DD5B5-C8E7-4E5C-9589-AEBCF7593913}" destId="{F704B2C2-1787-4D32-8544-FE0FC5554A56}" srcOrd="7" destOrd="0" presId="urn:microsoft.com/office/officeart/2005/8/layout/vList2"/>
    <dgm:cxn modelId="{993BF448-D244-44C9-8A55-0D63A524F26B}" type="presParOf" srcId="{9E8DD5B5-C8E7-4E5C-9589-AEBCF7593913}" destId="{B4D44F09-11FC-4A53-93B3-FC7F75F434A6}" srcOrd="8" destOrd="0" presId="urn:microsoft.com/office/officeart/2005/8/layout/vList2"/>
    <dgm:cxn modelId="{69732F87-EFAC-43EA-91DC-09754762B06F}" type="presParOf" srcId="{9E8DD5B5-C8E7-4E5C-9589-AEBCF7593913}" destId="{B572BF78-DACE-4637-BC61-F00F9A0BC6E9}" srcOrd="9" destOrd="0" presId="urn:microsoft.com/office/officeart/2005/8/layout/vList2"/>
    <dgm:cxn modelId="{F6A50A3B-7275-4DEE-A9B5-C01E8199D668}" type="presParOf" srcId="{9E8DD5B5-C8E7-4E5C-9589-AEBCF7593913}" destId="{F36A5AF4-9723-46E6-913D-DF54087AF0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 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325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ENTITY RELATIONSHIP DIAGRAM (ERD)</a:t>
          </a:r>
          <a:endParaRPr lang="zh-CN" sz="2400" kern="1200" dirty="0"/>
        </a:p>
      </dsp:txBody>
      <dsp:txXfrm>
        <a:off x="34954" y="67503"/>
        <a:ext cx="10834957" cy="646132"/>
      </dsp:txXfrm>
    </dsp:sp>
    <dsp:sp modelId="{777DD743-4A89-4D0B-8A97-C557529EA32C}">
      <dsp:nvSpPr>
        <dsp:cNvPr id="0" name=""/>
        <dsp:cNvSpPr/>
      </dsp:nvSpPr>
      <dsp:spPr>
        <a:xfrm>
          <a:off x="0" y="81770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1</a:t>
          </a:r>
          <a:endParaRPr lang="zh-CN" sz="2400" kern="1200" dirty="0"/>
        </a:p>
      </dsp:txBody>
      <dsp:txXfrm>
        <a:off x="34954" y="852663"/>
        <a:ext cx="10834957" cy="646132"/>
      </dsp:txXfrm>
    </dsp:sp>
    <dsp:sp modelId="{51E91549-3817-4227-995F-3E935AAAF392}">
      <dsp:nvSpPr>
        <dsp:cNvPr id="0" name=""/>
        <dsp:cNvSpPr/>
      </dsp:nvSpPr>
      <dsp:spPr>
        <a:xfrm>
          <a:off x="0" y="160286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BASIC QUESTION 2</a:t>
          </a:r>
          <a:endParaRPr lang="zh-CN" sz="2400" kern="1200" dirty="0"/>
        </a:p>
      </dsp:txBody>
      <dsp:txXfrm>
        <a:off x="34954" y="1637823"/>
        <a:ext cx="10834957" cy="646132"/>
      </dsp:txXfrm>
    </dsp:sp>
    <dsp:sp modelId="{6A14C509-36AE-4C3C-9B41-FCFA7DB42CB2}">
      <dsp:nvSpPr>
        <dsp:cNvPr id="0" name=""/>
        <dsp:cNvSpPr/>
      </dsp:nvSpPr>
      <dsp:spPr>
        <a:xfrm>
          <a:off x="0" y="238802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FURTHER QUESTION</a:t>
          </a:r>
          <a:endParaRPr lang="zh-CN" sz="2400" kern="1200" dirty="0"/>
        </a:p>
      </dsp:txBody>
      <dsp:txXfrm>
        <a:off x="34954" y="2422983"/>
        <a:ext cx="10834957" cy="646132"/>
      </dsp:txXfrm>
    </dsp:sp>
    <dsp:sp modelId="{B4D44F09-11FC-4A53-93B3-FC7F75F434A6}">
      <dsp:nvSpPr>
        <dsp:cNvPr id="0" name=""/>
        <dsp:cNvSpPr/>
      </dsp:nvSpPr>
      <dsp:spPr>
        <a:xfrm>
          <a:off x="0" y="317318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QUERY OPTIMIZATION</a:t>
          </a:r>
          <a:endParaRPr lang="zh-CN" sz="2400" kern="1200" dirty="0"/>
        </a:p>
      </dsp:txBody>
      <dsp:txXfrm>
        <a:off x="34954" y="3208143"/>
        <a:ext cx="10834957" cy="646132"/>
      </dsp:txXfrm>
    </dsp:sp>
    <dsp:sp modelId="{F36A5AF4-9723-46E6-913D-DF54087AF01A}">
      <dsp:nvSpPr>
        <dsp:cNvPr id="0" name=""/>
        <dsp:cNvSpPr/>
      </dsp:nvSpPr>
      <dsp:spPr>
        <a:xfrm>
          <a:off x="0" y="3958349"/>
          <a:ext cx="10904865" cy="71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 GRAPHICAL USER INTERFACE</a:t>
          </a:r>
          <a:endParaRPr lang="zh-CN" sz="2400" kern="1200" dirty="0"/>
        </a:p>
      </dsp:txBody>
      <dsp:txXfrm>
        <a:off x="34954" y="3993303"/>
        <a:ext cx="10834957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  <a:t>2020/12/2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F2921-3A0F-4EA1-B6B6-C59461D690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45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3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7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9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58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21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32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8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8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7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42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26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41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79765-97A5-4B20-AD61-CAC6B64679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D82CF8-1F62-4F30-AB6E-6641A25A3A45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77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57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CE219B-2874-4964-BC5B-D87B997ADD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9B1B4F-84A4-45C7-BFD7-49D95E29E427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2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4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7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1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E277D-4D1F-4121-ACD2-1F71873A3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0F230-204F-46BB-A022-0687FCB8DD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6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8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A9398-18BA-4CCD-A385-2542B42A64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CC33A90-B87E-634E-AF2A-F4C3C8923FED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41147E0E-4AE4-D149-A315-F2528623D5EA}"/>
              </a:ext>
            </a:extLst>
          </p:cNvPr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8F278E7-697F-D34E-BB55-5D254AF87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2629F-DD57-45EB-A64D-AF459A802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89011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AAAAF7-05B9-4CD1-AB96-49BDA5C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63163FE-7A47-48F5-985E-52E1FC3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DE5BD82-54F0-40F0-8673-34432C04A3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987C56A2-F952-8343-A875-78793BA51A34}"/>
              </a:ext>
            </a:extLst>
          </p:cNvPr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1BB3689-72F8-2345-BF30-38C81BDD487E}"/>
              </a:ext>
            </a:extLst>
          </p:cNvPr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CB2BF900-EE78-604F-A9A8-83394228A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ABA8C-1BE3-46E4-80B3-44A791B60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2692E44-7FE3-4F90-97B5-E996A2DCEA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67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4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A22209-F6F4-814A-9719-87CDCD23C55F}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817374-D7A2-2F4D-91C6-E24955F0018B}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  <a:t>2020/12/2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6FB1BA-653F-254C-9C39-2A5BDD76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AD5E91DA-7D30-8C45-9BE7-5F82AA824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A0EA-D5DD-4E60-90A9-6338842407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50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61" r:id="rId3"/>
    <p:sldLayoutId id="2147483690" r:id="rId4"/>
    <p:sldLayoutId id="2147483692" r:id="rId5"/>
    <p:sldLayoutId id="214748365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02AA36A-8685-4D91-92E4-CBC45883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zh-c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F1EEC5C-B452-49AC-85CC-33670A64C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0828D55-E5B7-4204-A505-95D223FDCE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660" r="24134"/>
          <a:stretch/>
        </p:blipFill>
        <p:spPr>
          <a:xfrm>
            <a:off x="5923125" y="0"/>
            <a:ext cx="6268875" cy="6858000"/>
          </a:xfrm>
        </p:spPr>
      </p:pic>
    </p:spTree>
    <p:extLst>
      <p:ext uri="{BB962C8B-B14F-4D97-AF65-F5344CB8AC3E}">
        <p14:creationId xmlns:p14="http://schemas.microsoft.com/office/powerpoint/2010/main" val="177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5389812" y="2138681"/>
            <a:ext cx="6430153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</a:t>
            </a:r>
            <a:r>
              <a:rPr lang="en-US" altLang="zh-CN" dirty="0">
                <a:solidFill>
                  <a:srgbClr val="292C48"/>
                </a:solidFill>
              </a:rPr>
              <a:t>data in the “</a:t>
            </a:r>
            <a:r>
              <a:rPr lang="en-US" altLang="zh-CN" dirty="0">
                <a:solidFill>
                  <a:srgbClr val="FF0000"/>
                </a:solidFill>
              </a:rPr>
              <a:t>rawdata-usbridges-csv-2016-utf8.csv</a:t>
            </a:r>
            <a:r>
              <a:rPr lang="en-US" altLang="zh-CN" dirty="0">
                <a:solidFill>
                  <a:srgbClr val="292C48"/>
                </a:solidFill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E22A8B-880D-4AC3-BD5D-9101E745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"/>
          <a:stretch/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</a:p>
        </p:txBody>
      </p:sp>
    </p:spTree>
    <p:extLst>
      <p:ext uri="{BB962C8B-B14F-4D97-AF65-F5344CB8AC3E}">
        <p14:creationId xmlns:p14="http://schemas.microsoft.com/office/powerpoint/2010/main" val="375615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4753053" y="2189481"/>
            <a:ext cx="636198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        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  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60050-8D1B-4341-AF3D-B6AFA13A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2" y="1782429"/>
            <a:ext cx="2651863" cy="501609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05C8045C-8263-449A-8763-2E690D58ACD7}"/>
              </a:ext>
            </a:extLst>
          </p:cNvPr>
          <p:cNvSpPr txBox="1">
            <a:spLocks/>
          </p:cNvSpPr>
          <p:nvPr/>
        </p:nvSpPr>
        <p:spPr>
          <a:xfrm>
            <a:off x="1023215" y="1264444"/>
            <a:ext cx="9312447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primary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7F9DE08-C9A0-4266-A217-9BBA07B78A0C}"/>
              </a:ext>
            </a:extLst>
          </p:cNvPr>
          <p:cNvSpPr txBox="1">
            <a:spLocks/>
          </p:cNvSpPr>
          <p:nvPr/>
        </p:nvSpPr>
        <p:spPr>
          <a:xfrm>
            <a:off x="4064670" y="542175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275447" y="111804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Query codes to set up the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D80DB-10F2-4AF9-BDAD-915711A4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5" y="3082208"/>
            <a:ext cx="9563906" cy="2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760CB3F-2D35-4BA1-BDD6-A367378F7623}"/>
              </a:ext>
            </a:extLst>
          </p:cNvPr>
          <p:cNvSpPr txBox="1">
            <a:spLocks/>
          </p:cNvSpPr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858E4637-9343-42EA-B788-D3B0DEB7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2.2 Question 1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3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334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 Further question</a:t>
            </a:r>
            <a:endParaRPr lang="zh-cn" dirty="0"/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352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</a:p>
          <a:p>
            <a:pPr rtl="0"/>
            <a:r>
              <a:rPr lang="en-US" altLang="zh-CN" dirty="0"/>
              <a:t>How do the structure kind and type change over time?</a:t>
            </a:r>
          </a:p>
          <a:p>
            <a:pPr rtl="0"/>
            <a:r>
              <a:rPr lang="en-US" altLang="zh-CN" dirty="0"/>
              <a:t>Is design load correlated with structure type and/or kind?</a:t>
            </a:r>
            <a:endParaRPr lang="zh-cn" dirty="0"/>
          </a:p>
          <a:p>
            <a:pPr rtl="0"/>
            <a:endParaRPr lang="en-US" altLang="ja-JP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BE13C06-D68E-43E0-AFDE-E7C48DCA20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2729" r="21729"/>
          <a:stretch/>
        </p:blipFill>
        <p:spPr>
          <a:xfrm>
            <a:off x="548639" y="571500"/>
            <a:ext cx="5643155" cy="5715000"/>
          </a:xfrm>
        </p:spPr>
      </p:pic>
    </p:spTree>
    <p:extLst>
      <p:ext uri="{BB962C8B-B14F-4D97-AF65-F5344CB8AC3E}">
        <p14:creationId xmlns:p14="http://schemas.microsoft.com/office/powerpoint/2010/main" val="2795580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17" y="681036"/>
            <a:ext cx="4791637" cy="869089"/>
          </a:xfrm>
        </p:spPr>
        <p:txBody>
          <a:bodyPr rtlCol="0"/>
          <a:lstStyle/>
          <a:p>
            <a:pPr rtl="0"/>
            <a:r>
              <a:rPr lang="en-US" altLang="zh-CN" dirty="0"/>
              <a:t>How does the design load change over time?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61117" y="1645920"/>
            <a:ext cx="4791637" cy="4531043"/>
          </a:xfrm>
        </p:spPr>
        <p:txBody>
          <a:bodyPr rtlCol="0"/>
          <a:lstStyle/>
          <a:p>
            <a:pPr rtl="0"/>
            <a:endParaRPr lang="en-US" altLang="ja-JP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4EAC0B-8432-44E6-A18E-4E3C3A8C1D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23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09333516"/>
              </p:ext>
            </p:extLst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87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268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430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1687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</a:t>
            </a:r>
          </a:p>
          <a:p>
            <a:pPr rtl="0"/>
            <a:r>
              <a:rPr lang="en-US" altLang="zh-CN" dirty="0"/>
              <a:t>PCC implementation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5A7297E-1BEF-415B-A2DF-06BDD34415EB}"/>
              </a:ext>
            </a:extLst>
          </p:cNvPr>
          <p:cNvSpPr txBox="1">
            <a:spLocks/>
          </p:cNvSpPr>
          <p:nvPr/>
        </p:nvSpPr>
        <p:spPr>
          <a:xfrm>
            <a:off x="4398223" y="1985581"/>
            <a:ext cx="7499714" cy="3007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To improve the searching speed of the searching function of the website, </a:t>
            </a:r>
            <a:r>
              <a:rPr lang="en-US" altLang="zh-CN" dirty="0">
                <a:solidFill>
                  <a:srgbClr val="FF0000"/>
                </a:solidFill>
              </a:rPr>
              <a:t>indexes</a:t>
            </a:r>
            <a:r>
              <a:rPr lang="en-US" altLang="zh-CN" dirty="0">
                <a:solidFill>
                  <a:srgbClr val="292C48"/>
                </a:solidFill>
              </a:rPr>
              <a:t> are created for all the searching attributes.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EA20F5-169C-4706-9179-1439C36B4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92"/>
          <a:stretch/>
        </p:blipFill>
        <p:spPr>
          <a:xfrm>
            <a:off x="102358" y="2442108"/>
            <a:ext cx="4030372" cy="23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3.1 Creating indexes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C90269D8-039B-4408-B4A4-9EB24A555A22}"/>
              </a:ext>
            </a:extLst>
          </p:cNvPr>
          <p:cNvSpPr txBox="1">
            <a:spLocks/>
          </p:cNvSpPr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96EBFF1-B5D3-4504-B2C1-B0ADFBC099CE}"/>
              </a:ext>
            </a:extLst>
          </p:cNvPr>
          <p:cNvSpPr txBox="1">
            <a:spLocks/>
          </p:cNvSpPr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4B073C-3878-458D-A3C4-741F1DF8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25" y="2466929"/>
            <a:ext cx="8863275" cy="1556397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46380F7A-7A09-4A6C-BD7A-1ECFDB93D83D}"/>
              </a:ext>
            </a:extLst>
          </p:cNvPr>
          <p:cNvSpPr txBox="1">
            <a:spLocks/>
          </p:cNvSpPr>
          <p:nvPr/>
        </p:nvSpPr>
        <p:spPr>
          <a:xfrm>
            <a:off x="422258" y="2770404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CA2BCC5-9AF5-42C3-8367-62B9974E40B7}"/>
              </a:ext>
            </a:extLst>
          </p:cNvPr>
          <p:cNvSpPr txBox="1">
            <a:spLocks/>
          </p:cNvSpPr>
          <p:nvPr/>
        </p:nvSpPr>
        <p:spPr>
          <a:xfrm>
            <a:off x="422258" y="5036791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980B32-CA61-4883-A2F7-AA07226E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80" y="4806115"/>
            <a:ext cx="10227380" cy="11735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A02D02-FF91-4CCC-B91F-2BFE51C56E7C}"/>
              </a:ext>
            </a:extLst>
          </p:cNvPr>
          <p:cNvSpPr/>
          <p:nvPr/>
        </p:nvSpPr>
        <p:spPr>
          <a:xfrm>
            <a:off x="10749280" y="5293360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AA2D0E8-51FB-4D47-AD46-517D5E2189E6}"/>
              </a:ext>
            </a:extLst>
          </p:cNvPr>
          <p:cNvSpPr/>
          <p:nvPr/>
        </p:nvSpPr>
        <p:spPr>
          <a:xfrm>
            <a:off x="10749280" y="5769788"/>
            <a:ext cx="1235780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0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4095A0CF-E335-0C44-AB23-48EE181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标题幻灯片 3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3E408D6E-B51C-CD4F-AC1A-15EC32AAB7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pic>
        <p:nvPicPr>
          <p:cNvPr id="5" name="图片占位符 4" descr="站在人群前的男士">
            <a:extLst>
              <a:ext uri="{FF2B5EF4-FFF2-40B4-BE49-F238E27FC236}">
                <a16:creationId xmlns:a16="http://schemas.microsoft.com/office/drawing/2014/main" id="{EB446F87-E920-4084-8574-3F3BA2741E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11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</a:t>
            </a:r>
          </a:p>
          <a:p>
            <a:pPr rtl="0"/>
            <a:r>
              <a:rPr lang="zh-cn"/>
              <a:t>Maecenas porttitor congue massa. </a:t>
            </a:r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1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 </a:t>
            </a:r>
          </a:p>
          <a:p>
            <a:pPr rtl="0"/>
            <a:r>
              <a:rPr lang="zh-cn"/>
              <a:t>Fusce posuere, magna sed pulvinar ultricies, purus lectus malesuada libero, sit amet commodo magna eros quis urna.</a:t>
            </a:r>
          </a:p>
          <a:p>
            <a:pPr rt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963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6</a:t>
            </a:r>
          </a:p>
        </p:txBody>
      </p:sp>
      <p:graphicFrame>
        <p:nvGraphicFramePr>
          <p:cNvPr id="6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CD40C41F-A4A2-A745-B650-65EBCEB1C0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031382"/>
              </p:ext>
            </p:extLst>
          </p:nvPr>
        </p:nvGraphicFramePr>
        <p:xfrm>
          <a:off x="639763" y="1900517"/>
          <a:ext cx="10912475" cy="427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8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</a:p>
          <a:p>
            <a:pPr rtl="0"/>
            <a:r>
              <a:rPr lang="en-US" altLang="zh-CN" dirty="0"/>
              <a:t>Database and working environment of the project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7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43512B8-7E87-4E3B-B98F-819D2E020165}"/>
              </a:ext>
            </a:extLst>
          </p:cNvPr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9152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5064C-0C77-40EF-B78A-227F2C92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AA58DEE-EFEF-45D6-A37E-504414D7DF0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6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1.1 Goal of the project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E4B81A6C-61A3-447B-A94E-ED1C99C0F40B}"/>
              </a:ext>
            </a:extLst>
          </p:cNvPr>
          <p:cNvSpPr txBox="1">
            <a:spLocks/>
          </p:cNvSpPr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recording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try to find out some interesting hidden information from the data.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342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zh-cn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4140218A-1506-4456-B536-34AD67127CB3}"/>
              </a:ext>
            </a:extLst>
          </p:cNvPr>
          <p:cNvSpPr txBox="1">
            <a:spLocks/>
          </p:cNvSpPr>
          <p:nvPr/>
        </p:nvSpPr>
        <p:spPr>
          <a:xfrm>
            <a:off x="306224" y="1312401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292C48"/>
                </a:solidFill>
              </a:rPr>
              <a:t>1.2 Working environment: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51C9EFEB-60DC-4DBB-B1B8-D87078D7F97E}"/>
              </a:ext>
            </a:extLst>
          </p:cNvPr>
          <p:cNvSpPr txBox="1">
            <a:spLocks/>
          </p:cNvSpPr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project used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implemented the database and using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CE 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to program and execute the codes.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9B1A73A-055F-4EAF-8000-84FB76F04454}"/>
              </a:ext>
            </a:extLst>
          </p:cNvPr>
          <p:cNvSpPr txBox="1">
            <a:spLocks/>
          </p:cNvSpPr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3.9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</a:p>
        </p:txBody>
      </p:sp>
    </p:spTree>
    <p:extLst>
      <p:ext uri="{BB962C8B-B14F-4D97-AF65-F5344CB8AC3E}">
        <p14:creationId xmlns:p14="http://schemas.microsoft.com/office/powerpoint/2010/main" val="197688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F42768-7A00-44B6-B91D-8876B8A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BEB3A5-2FC8-4AD8-8BB4-F7837CBF0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ENTITY RELATIONSHIP DIAGRAM (ERD)</a:t>
            </a:r>
          </a:p>
          <a:p>
            <a:pPr rtl="0"/>
            <a:r>
              <a:rPr lang="en-US" altLang="zh-CN" dirty="0"/>
              <a:t>Question 1 &amp; 2</a:t>
            </a:r>
          </a:p>
          <a:p>
            <a:pPr rtl="0"/>
            <a:r>
              <a:rPr lang="en-US" altLang="zh-CN" dirty="0"/>
              <a:t>Further question</a:t>
            </a:r>
            <a:endParaRPr lang="zh-cn" dirty="0"/>
          </a:p>
        </p:txBody>
      </p:sp>
      <p:pic>
        <p:nvPicPr>
          <p:cNvPr id="7" name="图片占位符 6" descr="大城市景色">
            <a:extLst>
              <a:ext uri="{FF2B5EF4-FFF2-40B4-BE49-F238E27FC236}">
                <a16:creationId xmlns:a16="http://schemas.microsoft.com/office/drawing/2014/main" id="{E04F9018-8C84-43AA-B858-C90C833AD4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4F9BF-AAE7-4720-9588-C716B55C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  <a:t>2020/12/2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9CCC941-53CB-4579-BA1C-D1E4F2EE9F83}"/>
              </a:ext>
            </a:extLst>
          </p:cNvPr>
          <p:cNvSpPr txBox="1">
            <a:spLocks/>
          </p:cNvSpPr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CF088D7C-7BA4-4D80-A701-F62B50800461}"/>
              </a:ext>
            </a:extLst>
          </p:cNvPr>
          <p:cNvSpPr txBox="1">
            <a:spLocks/>
          </p:cNvSpPr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are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19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B92296-2945-4CF1-A830-4BCE87F9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E78EA41-DE87-462C-A010-43BF0C53CD61}"/>
              </a:ext>
            </a:extLst>
          </p:cNvPr>
          <p:cNvSpPr txBox="1">
            <a:spLocks/>
          </p:cNvSpPr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FE18EA0E-519D-4FA1-92EB-73AB6EA6A1AB}"/>
              </a:ext>
            </a:extLst>
          </p:cNvPr>
          <p:cNvSpPr txBox="1">
            <a:spLocks/>
          </p:cNvSpPr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72FDFCC-B8AC-47F1-A902-3A163968F96A}"/>
              </a:ext>
            </a:extLst>
          </p:cNvPr>
          <p:cNvSpPr txBox="1">
            <a:spLocks/>
          </p:cNvSpPr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2F490B-E47A-46D3-86FD-274647315921}"/>
              </a:ext>
            </a:extLst>
          </p:cNvPr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98C409-2ED5-486B-A130-B8C1A5245EBA}"/>
              </a:ext>
            </a:extLst>
          </p:cNvPr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5F5F3A2-1D22-44E1-B57C-AB26F5A2AEDE}"/>
              </a:ext>
            </a:extLst>
          </p:cNvPr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4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ENTITY RELATIONSHIP DIAGRAM (ERD)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A67D0782-AC3D-415E-A78D-81328D4AC1C3}"/>
              </a:ext>
            </a:extLst>
          </p:cNvPr>
          <p:cNvSpPr txBox="1">
            <a:spLocks/>
          </p:cNvSpPr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 of the attributes in these two main tables are set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292C48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292C48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8B4233-18CC-4446-9DAD-5E82C6C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A44F44-200C-40A6-B384-4B22ED25BF06}"/>
              </a:ext>
            </a:extLst>
          </p:cNvPr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DBA660-1FC3-4582-9D62-B8E7E1DF3F5E}"/>
              </a:ext>
            </a:extLst>
          </p:cNvPr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0A7625-9A44-4626-85FC-5869C82B51E9}"/>
              </a:ext>
            </a:extLst>
          </p:cNvPr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221F42-751C-403B-BBC0-0BA7485BED98}"/>
              </a:ext>
            </a:extLst>
          </p:cNvPr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90989"/>
      </p:ext>
    </p:extLst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0_TF89826194.potx" id="{3443F8FC-BDEE-40A4-8221-E257178A440E}" vid="{246DA379-CE2B-4367-82B3-8AA8B992D7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280</TotalTime>
  <Words>768</Words>
  <Application>Microsoft Office PowerPoint</Application>
  <PresentationFormat>宽屏</PresentationFormat>
  <Paragraphs>168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Meiryo UI</vt:lpstr>
      <vt:lpstr>Microsoft YaHei UI</vt:lpstr>
      <vt:lpstr>Arial</vt:lpstr>
      <vt:lpstr>Calibri</vt:lpstr>
      <vt:lpstr>Wingdings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2.1 ENTITY RELATIONSHIP DIAGRAM (ERD)</vt:lpstr>
      <vt:lpstr>PowerPoint 演示文稿</vt:lpstr>
      <vt:lpstr>2.2 Question 1</vt:lpstr>
      <vt:lpstr>2.3 Question 2</vt:lpstr>
      <vt:lpstr>2.4 Further question</vt:lpstr>
      <vt:lpstr>FURTHER QUESTION</vt:lpstr>
      <vt:lpstr>How does the design load change over time?</vt:lpstr>
      <vt:lpstr>3. Further work </vt:lpstr>
      <vt:lpstr>标题幻灯片 6</vt:lpstr>
      <vt:lpstr>标题幻灯片 6</vt:lpstr>
      <vt:lpstr>标题幻灯片 6</vt:lpstr>
      <vt:lpstr>4. Performance evaluation </vt:lpstr>
      <vt:lpstr>3.1 Creating indexes</vt:lpstr>
      <vt:lpstr>3.1 Creating indexes</vt:lpstr>
      <vt:lpstr>标题幻灯片 3</vt:lpstr>
      <vt:lpstr>标题幻灯片 4</vt:lpstr>
      <vt:lpstr>标题幻灯片 5</vt:lpstr>
      <vt:lpstr>标题幻灯片 6</vt:lpstr>
      <vt:lpstr>5. Work assignments &amp; distribution </vt:lpstr>
      <vt:lpstr>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毛 宇</cp:lastModifiedBy>
  <cp:revision>30</cp:revision>
  <dcterms:created xsi:type="dcterms:W3CDTF">2020-11-27T18:19:57Z</dcterms:created>
  <dcterms:modified xsi:type="dcterms:W3CDTF">2020-12-02T11:38:43Z</dcterms:modified>
</cp:coreProperties>
</file>